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9" r:id="rId3"/>
    <p:sldId id="348" r:id="rId4"/>
    <p:sldId id="350" r:id="rId5"/>
    <p:sldId id="262" r:id="rId6"/>
    <p:sldId id="351" r:id="rId7"/>
    <p:sldId id="263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64" r:id="rId16"/>
    <p:sldId id="276" r:id="rId17"/>
    <p:sldId id="277" r:id="rId18"/>
    <p:sldId id="279" r:id="rId19"/>
    <p:sldId id="280" r:id="rId20"/>
    <p:sldId id="282" r:id="rId21"/>
    <p:sldId id="283" r:id="rId22"/>
    <p:sldId id="284" r:id="rId23"/>
    <p:sldId id="267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63FA1-A0A6-4FA4-BC03-CF3ED035DEE4}" type="datetimeFigureOut">
              <a:rPr lang="pl-PL" smtClean="0"/>
              <a:t>21.05.2024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50120-E83A-42F6-8494-F29B3DE22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76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50120-E83A-42F6-8494-F29B3DE222E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99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50120-E83A-42F6-8494-F29B3DE222E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00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5FD3-95A6-4F42-8508-CD03D6D0A52C}" type="datetime1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25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95C0-6B40-4289-A635-E21FE50C9BA0}" type="datetime1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09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FF4E-142D-4B5E-91E0-E398024CAEE4}" type="datetime1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17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9694-F293-4950-ACE2-3B73E8E9FEBF}" type="datetime1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4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AB1F3-4AD2-4444-9A62-1EDA1D4BA792}" type="datetime1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58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572-CCE2-4784-B166-8FC2806E6253}" type="datetime1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09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B6B-29C8-468B-9039-21272190F0D9}" type="datetime1">
              <a:rPr lang="pl-PL" smtClean="0"/>
              <a:t>21.05.2024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77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06052-63EF-4DE1-AF9B-DDDBCF7525CC}" type="datetime1">
              <a:rPr lang="pl-PL" smtClean="0"/>
              <a:t>21.05.2024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16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884E-AC0C-41A1-8535-055BB933C0FE}" type="datetime1">
              <a:rPr lang="pl-PL" smtClean="0"/>
              <a:t>21.05.2024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5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199D-01EA-42B6-A4AC-48E545336206}" type="datetime1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44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C0CD-5F28-46E9-AC86-B83780FCBA83}" type="datetime1">
              <a:rPr lang="pl-PL" smtClean="0"/>
              <a:t>21.05.2024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4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7F74B-F4A7-48FC-B7A6-D300B18FA4E1}" type="datetime1">
              <a:rPr lang="pl-PL" smtClean="0"/>
              <a:t>21.05.2024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5DFD0-B1DB-4FBF-A752-4A50521CC3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97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o.poznan.pl/aktualnosci_kurator/2024/05/wielkopolski-kurator-oswiaty-powolal-zespol-ds-przyjaznej-edukacj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77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II. etap regulacji prawnej oceniania uczniów i słuchaczy - Uregulowania dotyczące oceniania uczniów na poziomie przepisów wykonawczych do ustawy – rozporządzenia ministra właściwego do spraw oświaty i wychowania.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26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II etap regulacji – rozporządzenie MEN (obecnie </a:t>
            </a:r>
            <a:r>
              <a:rPr lang="pl-PL" sz="2800" dirty="0" err="1"/>
              <a:t>MEiN</a:t>
            </a:r>
            <a:r>
              <a:rPr lang="pl-PL" sz="2800" dirty="0"/>
              <a:t>):</a:t>
            </a:r>
          </a:p>
          <a:p>
            <a:pPr marL="0" indent="0">
              <a:buNone/>
            </a:pPr>
            <a:r>
              <a:rPr lang="pl-PL" sz="2800" dirty="0"/>
              <a:t>Rozporządzenie MEN z 22 lutego 2019 r. w sprawie oceniania, klasyfikowania i promowania uczniów i słuchaczy w szkołach publicznych (Dz. U. </a:t>
            </a:r>
            <a:r>
              <a:rPr lang="pl-PL" dirty="0"/>
              <a:t>z 2023 r. poz. 2572</a:t>
            </a:r>
            <a:r>
              <a:rPr lang="pl-PL" sz="2800" dirty="0"/>
              <a:t>):</a:t>
            </a:r>
          </a:p>
          <a:p>
            <a:r>
              <a:rPr lang="pl-PL" sz="2800" dirty="0"/>
              <a:t>określa szczegółowe warunki i sposób oceniania, klasyfikowania i promowania uczniów w szkołach publicznych dla dzieci i młodzieży oraz słuchaczy w szkołach publicznych dla dorosłych, branżowych szkołach II stopnia i szkołach policealnych, o których mowa w art. 18 ust. 1 ustawy z dnia 14 grudnia 2016 r. - Prawo oświatowe.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68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800" dirty="0"/>
              <a:t>Rozporządzenie MEN z 22 lutego 2019 r. w sprawie oceniania, klasyfikowania i promowania (…) opisuje:</a:t>
            </a:r>
          </a:p>
          <a:p>
            <a:r>
              <a:rPr lang="pl-PL" sz="2800" dirty="0"/>
              <a:t>Dostosowanie wymagań edukacyjnych (nauczyciel) do indywidualnych potrzeb rozwojowych i edukacyjnych oraz możliwości psychofizycznych ucznia,</a:t>
            </a:r>
          </a:p>
          <a:p>
            <a:pPr marL="88900" indent="0">
              <a:buNone/>
            </a:pPr>
            <a:r>
              <a:rPr lang="pl-PL" sz="2800" dirty="0"/>
              <a:t>Zwalnianie przez dyrektora szkoły ucznia z: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wykonywania określonych ćwiczeń fizycznych na zajęciach wychowania fizycznego,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realizacji zajęć wychowania fizycznego lub informatyki,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nauki jazdy pojazdem silnikowym (w technikum i BS I st.),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b="1" dirty="0"/>
              <a:t>uszkodzeniem słuchu</a:t>
            </a:r>
            <a:r>
              <a:rPr lang="pl-PL" sz="2800" dirty="0"/>
              <a:t>, z głęboką dysleksją rozwojową, z afazją, z niepełnosprawnościami sprzężonymi lub z autyzmem, w tym z zespołem Aspergera, z nauki drugiego języka obcego nowożytnego </a:t>
            </a:r>
            <a:r>
              <a:rPr lang="pl-PL" sz="2800" b="1" dirty="0"/>
              <a:t>albo języka łacińskiego</a:t>
            </a:r>
            <a:r>
              <a:rPr lang="pl-PL" sz="2800" dirty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z obowiązku odbycia praktycznej nauki zawodu w związku z odbyciem stażu uczniowskiego,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ucznia klasy programowo najwyższej z obowiązku odbycia praktycznej nauki zawodu,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800" dirty="0"/>
              <a:t>realizacji praktycznej nauki zawodu w BS I st. w ramach stażu uczniowskiego.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7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800" dirty="0"/>
              <a:t>Rozporządzenie MEN z 22 lutego 2019 r. w sprawie oceniania, klasyfikowania i promowania (…) opisuje:</a:t>
            </a:r>
          </a:p>
          <a:p>
            <a:r>
              <a:rPr lang="pl-PL" sz="2800" dirty="0"/>
              <a:t>Skalę rocznych i końcowych ocen klasyfikacyjnych z zajęć edukacyjnych (wskazuje pozytywne i negatywne),</a:t>
            </a:r>
          </a:p>
          <a:p>
            <a:r>
              <a:rPr lang="pl-PL" sz="2800" dirty="0"/>
              <a:t>Wytyczne dot. ustalenia oceny z wychowania fizycznego, techniki, plastyki i muzyki (przede wszystkim wysiłek ucznia),</a:t>
            </a:r>
          </a:p>
          <a:p>
            <a:r>
              <a:rPr lang="pl-PL" sz="2800" dirty="0"/>
              <a:t>Obszary przy ustalaniu śródrocznej i rocznej ocena klasyfikacyjnej zachowania,</a:t>
            </a:r>
          </a:p>
          <a:p>
            <a:r>
              <a:rPr lang="pl-PL" sz="2800" dirty="0"/>
              <a:t>Skalę rocznych i końcowych ocen klasyfikacyjnych zachowania,</a:t>
            </a:r>
          </a:p>
          <a:p>
            <a:r>
              <a:rPr lang="pl-PL" sz="2800" dirty="0"/>
              <a:t>Cel oceniania bieżącego z zajęć edukacyjnych - monitorowanie pracy ucznia oraz przekazywanie uczniowi informacji o jego osiągnięciach edukacyjnych pomagających w uczeniu się, poprzez wskazanie, co uczeń robi dobrze, co i jak wymaga poprawy oraz jak powinien dalej się uczyć.</a:t>
            </a:r>
          </a:p>
          <a:p>
            <a:r>
              <a:rPr lang="pl-PL" sz="2800" dirty="0"/>
              <a:t>Cel klasyfikacji śródrocznej - jeżeli w wyniku klasyfikacji śródrocznej stwierdzono, że poziom osiągnięć edukacyjnych ucznia uniemożliwi lub utrudni mu kontynuowanie nauki w klasie programowo wyższej, szkoła umożliwia uczniowi uzupełnienie braków.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6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100" dirty="0"/>
              <a:t>Rozporządzenie MEN z 22 lutego 2019 r. w sprawie oceniania, klasyfikowania i promowania (…) opisuje:</a:t>
            </a:r>
          </a:p>
          <a:p>
            <a:r>
              <a:rPr lang="pl-PL" sz="2100" dirty="0"/>
              <a:t>Szczegółowy tryb przeprowadzenia egzaminu klasyfikacyjnego (i wymagalną dokumentację):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/>
              <a:t>z powodu usprawiedliwionej oraz nieusprawiedliwionej nieobecności,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/>
              <a:t>ucznia spełniającego obowiązek szkolny lub obowiązek nauki poza szkołą,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/>
              <a:t>ucznia realizującego indywidualny tok nauki,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100" dirty="0"/>
              <a:t>w przypadku przechodzenia ucznia ze szkoły do innej szkoły.</a:t>
            </a:r>
          </a:p>
          <a:p>
            <a:r>
              <a:rPr lang="pl-PL" sz="2100" dirty="0"/>
              <a:t>Szczegółowy tryb przeprowadzenia egzaminu poprawkowego (i wymagalną dokumentację). </a:t>
            </a:r>
          </a:p>
          <a:p>
            <a:r>
              <a:rPr lang="pl-PL" sz="2100" dirty="0"/>
              <a:t>Szczegółowy tryb przeprowadzenia sprawdzianu wiadomości i umiejętności ucznia, a także komisji ds. zachowania (i wymagalną dokumentację).</a:t>
            </a:r>
          </a:p>
          <a:p>
            <a:r>
              <a:rPr lang="pl-PL" sz="2100" dirty="0"/>
              <a:t>Zasady otrzymania promocji do klasy programowo wyższej (ukończenia szkoły) z wyróżnieniem.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30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/>
              <a:t>III etap regulacji prawnej oceniania uczniów i słuchaczy</a:t>
            </a:r>
          </a:p>
          <a:p>
            <a:pPr marL="0" indent="0" algn="ctr">
              <a:buNone/>
            </a:pPr>
            <a:r>
              <a:rPr lang="pl-PL" sz="4000" dirty="0"/>
              <a:t> - Szkoła - przepisy wewnątrzszkolne – statut szkoły.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12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III etap regulacji prawnej oceniania – SZKOŁA - przepisy wewnątrzszkolne – statut szkoły ze wzorcem oceniania (szczegółowymi warunkami i sposobem oceniania wewnątrzszkolnego) - na podstawie:</a:t>
            </a:r>
          </a:p>
          <a:p>
            <a:r>
              <a:rPr lang="pl-PL" dirty="0"/>
              <a:t>- art. 44b ust. 10 ustawy z 7 września 1991 r. o systemie oświaty (Dz. U. z 2022 r. poz. 2230 ze zm.)</a:t>
            </a:r>
          </a:p>
          <a:p>
            <a:r>
              <a:rPr lang="pl-PL" dirty="0"/>
              <a:t>- art. 98 ust. 1 pkt 8 ustawy z 14 grudnia 2016 r. – Prawo oświatowe (Dz. U. z 2023 r. poz. 900 ze zm.)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14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Pojawia się pytanie:</a:t>
            </a:r>
          </a:p>
          <a:p>
            <a:pPr algn="ctr"/>
            <a:r>
              <a:rPr lang="pl-PL" dirty="0"/>
              <a:t>- </a:t>
            </a:r>
            <a:r>
              <a:rPr lang="pl-PL" b="1" dirty="0"/>
              <a:t>jakie elementy procesu oceniania musi, zgodnie z zapisem ustawy o systemie oświaty, regulować statut szkoły</a:t>
            </a:r>
            <a:r>
              <a:rPr lang="pl-PL" dirty="0"/>
              <a:t>?</a:t>
            </a:r>
          </a:p>
          <a:p>
            <a:pPr algn="ctr"/>
            <a:r>
              <a:rPr lang="pl-PL" dirty="0"/>
              <a:t>- jaka jest rola nauczyciela w formułowaniu wymagań edukacyjnych?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72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5324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STATUT SZKOŁY - </a:t>
            </a:r>
            <a:r>
              <a:rPr lang="pl-PL" sz="2800" dirty="0"/>
              <a:t>Szczegółowe warunki i sposób oceniania wewnątrzszkolnego </a:t>
            </a:r>
            <a:r>
              <a:rPr lang="pl-PL" sz="2800" u="sng" dirty="0"/>
              <a:t>uczniów</a:t>
            </a:r>
            <a:r>
              <a:rPr lang="pl-PL" sz="2800" dirty="0"/>
              <a:t> - </a:t>
            </a: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obejmuje: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893" indent="0" algn="just">
              <a:spcBef>
                <a:spcPts val="600"/>
              </a:spcBef>
            </a:pP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formułowanie przez nauczycieli wymagań edukacyjnych niezbędnych do otrzymania przez ucznia poszczególnych śródrocznych i rocznych ocen z obowiązkowych i dodatkowych zajęć edukacyjnych oraz zajęć związanych z podtrzymywaniem poczucia tożsamości narodowej, etnicznej, językowej i religijnej, w szczególności nauki języka oraz własnej historii i kultury;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893" indent="0" algn="just">
              <a:spcBef>
                <a:spcPts val="600"/>
              </a:spcBef>
            </a:pP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ustalanie kryteriów oceniania zachowania;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893" indent="0" algn="just">
              <a:spcBef>
                <a:spcPts val="600"/>
              </a:spcBef>
            </a:pP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3) ustalanie ocen bieżących, śródrocznych i rocznych ocen klasyfikacyjnych z obowiązkowych i dodatkowych zajęć edukacyjnych oraz zajęć związanych z podtrzymywaniem poczucia tożsamości narodowej, etnicznej, językowej i religijnej, a w szczególności nauki języka oraz własnej historii i kultury; </a:t>
            </a:r>
          </a:p>
          <a:p>
            <a:pPr marL="112893" indent="0" algn="just">
              <a:spcBef>
                <a:spcPts val="600"/>
              </a:spcBef>
            </a:pP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4) ustalanie śródrocznej i rocznej oceny klasyfikacyjnej zachowania;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15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376"/>
              </a:spcBef>
              <a:buNone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STATUT SZKOŁY - </a:t>
            </a:r>
            <a:r>
              <a:rPr lang="pl-PL" sz="2800" dirty="0"/>
              <a:t>Szczegółowe warunki i sposób oceniania wewnątrzszkolnego </a:t>
            </a:r>
            <a:r>
              <a:rPr lang="pl-PL" sz="2800" u="sng" dirty="0"/>
              <a:t>uczniów</a:t>
            </a:r>
            <a:r>
              <a:rPr lang="pl-PL" sz="2800" dirty="0"/>
              <a:t> - </a:t>
            </a: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obejmuje: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893" indent="0" algn="just">
              <a:spcBef>
                <a:spcPts val="376"/>
              </a:spcBef>
            </a:pP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5) przeprowadzanie egzaminów klasyfikacyjnych, poprawkowych;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893" indent="0" algn="just">
              <a:spcBef>
                <a:spcPts val="376"/>
              </a:spcBef>
            </a:pP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6) ustalanie warunków i trybu otrzymania wyższych niż przewidywane rocznych ocen klasyfikacyjnych z zajęć edukacyjnych oraz rocznej oceny klasyfikacyjnej zachowania </a:t>
            </a:r>
            <a:r>
              <a:rPr lang="pl-PL" sz="2800" dirty="0"/>
              <a:t>(niekoniecznie egzamin…)</a:t>
            </a: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2893" indent="0" algn="just">
              <a:spcBef>
                <a:spcPts val="376"/>
              </a:spcBef>
            </a:pPr>
            <a:r>
              <a:rPr lang="pl-P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7) ustalanie warunków i sposobu przekazywania rodzicom informacji o postępach i trudnościach w nauce i zachowaniu ucznia oraz o jego szczególnych uzdolnieniach.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16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06665" y="1702341"/>
            <a:ext cx="10515600" cy="2136130"/>
          </a:xfrm>
        </p:spPr>
        <p:txBody>
          <a:bodyPr>
            <a:normAutofit/>
          </a:bodyPr>
          <a:lstStyle/>
          <a:p>
            <a:r>
              <a:rPr lang="pl-PL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Prawne aspekty oceniania uczniów w literaturze. 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935545" y="4843987"/>
            <a:ext cx="10515600" cy="1343453"/>
          </a:xfrm>
        </p:spPr>
        <p:txBody>
          <a:bodyPr/>
          <a:lstStyle/>
          <a:p>
            <a:pPr algn="r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Leszek Jan Zaleśny</a:t>
            </a:r>
          </a:p>
          <a:p>
            <a:pPr algn="r"/>
            <a:r>
              <a:rPr lang="pl-PL" b="1">
                <a:solidFill>
                  <a:schemeClr val="tx1">
                    <a:lumMod val="65000"/>
                    <a:lumOff val="35000"/>
                  </a:schemeClr>
                </a:solidFill>
              </a:rPr>
              <a:t>Nauczyciel konsultant</a:t>
            </a:r>
            <a:endParaRPr 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88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Nauczyciele na </a:t>
            </a:r>
            <a:r>
              <a:rPr lang="pl-PL" sz="2800" u="sng" dirty="0"/>
              <a:t>początku każdego roku szkolnego </a:t>
            </a:r>
            <a:r>
              <a:rPr lang="pl-PL" sz="2800" dirty="0"/>
              <a:t>(CZYLI KIEDY?) informują uczniów oraz ich rodziców o:</a:t>
            </a:r>
          </a:p>
          <a:p>
            <a:r>
              <a:rPr lang="pl-PL" sz="2800" dirty="0"/>
              <a:t>1) wymaganiach edukacyjnych niezbędnych do otrzymania przez ucznia poszczególnych śródrocznych i rocznych ocen klasyfikacyjnych z zajęć edukacyjnych, wynikających z realizowanego przez siebie programu nauczania;</a:t>
            </a:r>
          </a:p>
          <a:p>
            <a:r>
              <a:rPr lang="pl-PL" sz="2800" dirty="0"/>
              <a:t>2) sposobach sprawdzania osiągnięć edukacyjnych uczniów;</a:t>
            </a:r>
          </a:p>
          <a:p>
            <a:r>
              <a:rPr lang="pl-PL" sz="2800" dirty="0"/>
              <a:t>3) warunkach i trybie otrzymania wyższej niż przewidywana rocznej oceny klasyfikacyjnej z zajęć edukacyjnych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65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Wychowawca oddziału na </a:t>
            </a:r>
            <a:r>
              <a:rPr lang="pl-PL" sz="2800" u="sng" dirty="0"/>
              <a:t>początku każdego roku szkolnego </a:t>
            </a:r>
            <a:r>
              <a:rPr lang="pl-PL" sz="2800" dirty="0"/>
              <a:t>(CZYLI KIEDY?) informuje uczniów oraz ich rodziców o:</a:t>
            </a:r>
          </a:p>
          <a:p>
            <a:r>
              <a:rPr lang="pl-PL" sz="2800" dirty="0"/>
              <a:t>1) warunkach i sposobie oraz kryteriach oceniania zachowania;</a:t>
            </a:r>
          </a:p>
          <a:p>
            <a:r>
              <a:rPr lang="pl-PL" sz="2800" dirty="0"/>
              <a:t>2) warunkach i trybie otrzymania wyższej niż przewidywana rocznej oceny klasyfikacyjnej zachowania.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633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III.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200" dirty="0"/>
              <a:t>W STATUCIE USTALAMY 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- </a:t>
            </a:r>
            <a:r>
              <a:rPr lang="pl-PL" sz="3800" u="sng" dirty="0"/>
              <a:t>kryteria</a:t>
            </a:r>
            <a:r>
              <a:rPr lang="pl-PL" sz="3800" dirty="0"/>
              <a:t> oceniania zachowania (w 7 obszarach wskazanych w §  11 rozporządzenia z 2019 r. w sprawie oceniania, klasyfikowania i promowania uczniów i słuchaczy w szkołach publicznych – Dz. U. z 2023 r. poz. 2572),</a:t>
            </a:r>
          </a:p>
          <a:p>
            <a:pPr marL="88900" indent="0">
              <a:buNone/>
            </a:pPr>
            <a:r>
              <a:rPr lang="pl-PL" sz="3200" dirty="0"/>
              <a:t>Śródroczna i roczna ocena klasyfikacyjna zachowania uwzględnia następujące podstawowe obszary:</a:t>
            </a:r>
          </a:p>
          <a:p>
            <a:pPr marL="180000" indent="0">
              <a:buNone/>
            </a:pPr>
            <a:r>
              <a:rPr lang="pl-PL" sz="3200" dirty="0"/>
              <a:t>1) wywiązywanie się z obowiązków ucznia;</a:t>
            </a:r>
          </a:p>
          <a:p>
            <a:pPr marL="180000" indent="0">
              <a:buNone/>
            </a:pPr>
            <a:r>
              <a:rPr lang="pl-PL" sz="3200" dirty="0"/>
              <a:t>2) postępowanie zgodne z dobrem społeczności szkolnej;</a:t>
            </a:r>
          </a:p>
          <a:p>
            <a:pPr marL="180000" indent="0">
              <a:buNone/>
            </a:pPr>
            <a:r>
              <a:rPr lang="pl-PL" sz="3200" dirty="0"/>
              <a:t>3) dbałość o honor i tradycje szkoły;</a:t>
            </a:r>
          </a:p>
          <a:p>
            <a:pPr marL="180000" indent="0">
              <a:buNone/>
            </a:pPr>
            <a:r>
              <a:rPr lang="pl-PL" sz="3200" dirty="0"/>
              <a:t>4) dbałość o piękno mowy ojczystej;</a:t>
            </a:r>
          </a:p>
          <a:p>
            <a:pPr marL="180000" indent="0">
              <a:buNone/>
            </a:pPr>
            <a:r>
              <a:rPr lang="pl-PL" sz="3200" dirty="0"/>
              <a:t>5) dbałość o bezpieczeństwo i zdrowie własne oraz innych osób;</a:t>
            </a:r>
          </a:p>
          <a:p>
            <a:pPr marL="180000" indent="0">
              <a:buNone/>
            </a:pPr>
            <a:r>
              <a:rPr lang="pl-PL" sz="3200" dirty="0"/>
              <a:t>6) godne, kulturalne </a:t>
            </a:r>
            <a:r>
              <a:rPr lang="pl-PL" sz="3200" u="sng" dirty="0"/>
              <a:t>zachowanie się w szkole i poza nią</a:t>
            </a:r>
            <a:r>
              <a:rPr lang="pl-PL" sz="3200" dirty="0"/>
              <a:t>;</a:t>
            </a:r>
          </a:p>
          <a:p>
            <a:pPr marL="180000" indent="0">
              <a:buNone/>
            </a:pPr>
            <a:r>
              <a:rPr lang="pl-PL" sz="3200" dirty="0"/>
              <a:t>7) okazywanie szacunku innym osobom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86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58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457200"/>
            <a:ext cx="9713536" cy="4165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Literatura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120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300" dirty="0"/>
              <a:t>B. </a:t>
            </a:r>
            <a:r>
              <a:rPr lang="pl-PL" sz="2300" dirty="0" err="1"/>
              <a:t>Niemierko</a:t>
            </a:r>
            <a:r>
              <a:rPr lang="pl-PL" sz="2300" dirty="0"/>
              <a:t>, </a:t>
            </a:r>
            <a:r>
              <a:rPr lang="pl-PL" sz="2300" i="1" dirty="0"/>
              <a:t>Jak pomagać (a nie szkodzić) uczniom ocenianiem szkolnym,</a:t>
            </a:r>
            <a:r>
              <a:rPr lang="pl-PL" sz="2300" dirty="0"/>
              <a:t> Sopot, </a:t>
            </a:r>
            <a:r>
              <a:rPr lang="pl-PL" sz="2400" b="0" i="0" dirty="0">
                <a:solidFill>
                  <a:srgbClr val="660000"/>
                </a:solidFill>
                <a:effectLst/>
                <a:highlight>
                  <a:srgbClr val="FFFFFF"/>
                </a:highlight>
              </a:rPr>
              <a:t>Smak Słowa</a:t>
            </a:r>
            <a:r>
              <a:rPr lang="pl-PL" sz="2400" dirty="0"/>
              <a:t> 2018.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/>
              <a:t>G. Olszowska, </a:t>
            </a:r>
            <a:r>
              <a:rPr lang="pl-PL" sz="2300" i="1" dirty="0" err="1"/>
              <a:t>O!Cena</a:t>
            </a:r>
            <a:r>
              <a:rPr lang="pl-PL" sz="2300" i="1" dirty="0"/>
              <a:t> w szkole. Nieodrobione lekcje. Od przepisów do sztuk</a:t>
            </a:r>
            <a:r>
              <a:rPr lang="pl-PL" sz="2300" dirty="0"/>
              <a:t>i, Kraków, Fundacja Czerwona Kreska 2023.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/>
              <a:t>K. Dudek-Różycki, Ł. Głaz, </a:t>
            </a:r>
            <a:r>
              <a:rPr lang="pl-PL" sz="2300" i="1" dirty="0"/>
              <a:t>Sztuka oceniania. Uczeń-rodzic-nauczyciel,</a:t>
            </a:r>
            <a:r>
              <a:rPr lang="pl-PL" sz="2300" dirty="0"/>
              <a:t> Kraków, OMEGA 2023.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/>
              <a:t>J. M. </a:t>
            </a:r>
            <a:r>
              <a:rPr lang="pl-PL" sz="2300" dirty="0" err="1"/>
              <a:t>Karapuda</a:t>
            </a:r>
            <a:r>
              <a:rPr lang="pl-PL" sz="2300" dirty="0"/>
              <a:t>, </a:t>
            </a:r>
            <a:r>
              <a:rPr lang="pl-PL" sz="2300" i="1" dirty="0"/>
              <a:t>Nauczycielskie praktyki oceniania zachowania uczniów w edukacji wczesnoszkolnej,</a:t>
            </a:r>
            <a:r>
              <a:rPr lang="pl-PL" sz="2300" dirty="0"/>
              <a:t> Kraków, Impuls 2023.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/>
              <a:t>B. Kubiczek, </a:t>
            </a:r>
            <a:r>
              <a:rPr lang="pl-PL" sz="2300" i="1" dirty="0"/>
              <a:t>Sztuka oceniania: motywowanie uczniów do rozwoju,</a:t>
            </a:r>
            <a:r>
              <a:rPr lang="pl-PL" sz="2300" dirty="0"/>
              <a:t> Opole, Wyd. Nowik 2018.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/>
              <a:t>M. </a:t>
            </a:r>
            <a:r>
              <a:rPr lang="pl-PL" sz="2300" dirty="0" err="1"/>
              <a:t>Celuch</a:t>
            </a:r>
            <a:r>
              <a:rPr lang="pl-PL" sz="2300" dirty="0"/>
              <a:t>, </a:t>
            </a:r>
            <a:r>
              <a:rPr lang="pl-PL" sz="2300" i="1" dirty="0"/>
              <a:t>Ocenianie, klasyfikowanie i promowanie-rozwiązania najczęstszych problemów od września 2022 r.</a:t>
            </a:r>
            <a:r>
              <a:rPr lang="pl-PL" sz="2300" dirty="0"/>
              <a:t>, Warszawa, Wiedza i Praktyka 2022.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/>
              <a:t>B. Śliwerski, </a:t>
            </a:r>
            <a:r>
              <a:rPr lang="pl-PL" sz="2300" i="1" dirty="0"/>
              <a:t>Kultura rywalizacji i współpracy w szkole,</a:t>
            </a:r>
            <a:r>
              <a:rPr lang="pl-PL" sz="2300" dirty="0"/>
              <a:t> Warszawa, Wolters Kluwer 2022.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896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457200"/>
            <a:ext cx="9713536" cy="4165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Literatura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1208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dirty="0">
                <a:effectLst/>
                <a:highlight>
                  <a:srgbClr val="FFFFFF"/>
                </a:highlight>
              </a:rPr>
              <a:t>G. Szyling, </a:t>
            </a:r>
            <a:r>
              <a:rPr lang="pl-PL" sz="2400" i="1" dirty="0">
                <a:effectLst/>
                <a:highlight>
                  <a:srgbClr val="FFFFFF"/>
                </a:highlight>
              </a:rPr>
              <a:t>Nauczycielskie praktyki oceniania poza standardami</a:t>
            </a:r>
            <a:r>
              <a:rPr lang="pl-PL" sz="2400" dirty="0">
                <a:effectLst/>
                <a:highlight>
                  <a:srgbClr val="FFFFFF"/>
                </a:highlight>
              </a:rPr>
              <a:t>, </a:t>
            </a:r>
            <a:r>
              <a:rPr lang="pl-PL" sz="2400" b="0" dirty="0">
                <a:effectLst/>
                <a:highlight>
                  <a:srgbClr val="FFFFFF"/>
                </a:highlight>
              </a:rPr>
              <a:t>Kraków, Impuls 2017.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b="0" dirty="0">
                <a:effectLst/>
                <a:highlight>
                  <a:srgbClr val="FFFFFF"/>
                </a:highlight>
              </a:rPr>
              <a:t>red. M. Karwatowska, M. </a:t>
            </a:r>
            <a:r>
              <a:rPr lang="pl-PL" sz="2400" b="0" dirty="0" err="1">
                <a:effectLst/>
                <a:highlight>
                  <a:srgbClr val="FFFFFF"/>
                </a:highlight>
              </a:rPr>
              <a:t>Latoch</a:t>
            </a:r>
            <a:r>
              <a:rPr lang="pl-PL" sz="2400" b="0" dirty="0">
                <a:effectLst/>
                <a:highlight>
                  <a:srgbClr val="FFFFFF"/>
                </a:highlight>
              </a:rPr>
              <a:t>-Zielińska, I. Morawska, </a:t>
            </a:r>
            <a:r>
              <a:rPr lang="pl-PL" sz="2400" b="1" dirty="0">
                <a:effectLst/>
                <a:highlight>
                  <a:srgbClr val="FFFFFF"/>
                </a:highlight>
              </a:rPr>
              <a:t> </a:t>
            </a:r>
            <a:r>
              <a:rPr lang="pl-PL" sz="2400" i="1" dirty="0">
                <a:effectLst/>
                <a:highlight>
                  <a:srgbClr val="FFFFFF"/>
                </a:highlight>
              </a:rPr>
              <a:t>Ocenianie w szkole na cenzurowanym : badania - dylematy – inspiracje, </a:t>
            </a:r>
            <a:r>
              <a:rPr lang="pl-PL" sz="2400" b="0" dirty="0">
                <a:effectLst/>
                <a:highlight>
                  <a:srgbClr val="FFFFFF"/>
                </a:highlight>
              </a:rPr>
              <a:t>Lublin, UMCS 2020.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dirty="0">
                <a:effectLst/>
                <a:highlight>
                  <a:srgbClr val="FFFFFF"/>
                </a:highlight>
              </a:rPr>
              <a:t>J. Kielin, </a:t>
            </a:r>
            <a:r>
              <a:rPr lang="pl-PL" sz="2400" i="1" dirty="0">
                <a:effectLst/>
                <a:highlight>
                  <a:srgbClr val="FFFFFF"/>
                </a:highlight>
              </a:rPr>
              <a:t>Profil osiągnięć ucznia </a:t>
            </a:r>
            <a:r>
              <a:rPr lang="pl-PL" sz="2400" b="0" i="1" dirty="0">
                <a:effectLst/>
                <a:highlight>
                  <a:srgbClr val="FFFFFF"/>
                </a:highlight>
              </a:rPr>
              <a:t>: przewodnik dla terapeutów i nauczycieli,</a:t>
            </a:r>
            <a:r>
              <a:rPr lang="pl-PL" sz="2400" b="0" dirty="0">
                <a:effectLst/>
                <a:highlight>
                  <a:srgbClr val="FFFFFF"/>
                </a:highlight>
              </a:rPr>
              <a:t> Sopot, Gdańskie Wyd. Psychologiczne 2019.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i="0" dirty="0">
                <a:effectLst/>
                <a:highlight>
                  <a:srgbClr val="FFFFFF"/>
                </a:highlight>
              </a:rPr>
              <a:t>K. Zajdel, </a:t>
            </a:r>
            <a:r>
              <a:rPr lang="pl-PL" sz="2400" i="1" dirty="0">
                <a:effectLst/>
                <a:highlight>
                  <a:srgbClr val="FFFFFF"/>
                </a:highlight>
              </a:rPr>
              <a:t>Społeczne i indywidualne wymiary oceny szkolnej</a:t>
            </a:r>
            <a:r>
              <a:rPr lang="pl-PL" sz="2400" dirty="0">
                <a:highlight>
                  <a:srgbClr val="FFFFFF"/>
                </a:highlight>
              </a:rPr>
              <a:t>,</a:t>
            </a:r>
            <a:r>
              <a:rPr lang="pl-PL" sz="2400" i="0" dirty="0">
                <a:effectLst/>
                <a:highlight>
                  <a:srgbClr val="FFFFFF"/>
                </a:highlight>
              </a:rPr>
              <a:t> Kraków, Impuls, 2019.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S. Gwiazdowska-Stańczak, </a:t>
            </a:r>
            <a:r>
              <a:rPr lang="pl-PL" sz="2400" i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Jak zaangażować uczniów w naukę i zbudować dobry klimat w szkole: poradnik dla nauczycieli</a:t>
            </a:r>
            <a:r>
              <a:rPr lang="pl-PL" sz="240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</a:t>
            </a:r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 Warszawa, </a:t>
            </a:r>
            <a:r>
              <a:rPr lang="pl-PL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Difin</a:t>
            </a:r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 2022.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J. Kordziński, </a:t>
            </a:r>
            <a:r>
              <a:rPr lang="pl-PL" sz="2400" i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Szkoła uczenia się</a:t>
            </a:r>
            <a:r>
              <a:rPr lang="pl-PL" sz="240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Warszawa, Wolters </a:t>
            </a:r>
            <a:r>
              <a:rPr lang="pl-PL" sz="2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Kluwers</a:t>
            </a:r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 2018.</a:t>
            </a:r>
            <a:endParaRPr lang="pl-PL" sz="2400" dirty="0">
              <a:effectLst/>
              <a:highlight>
                <a:srgbClr val="FFFFFF"/>
              </a:highlight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34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431354"/>
          </a:xfrm>
        </p:spPr>
        <p:txBody>
          <a:bodyPr>
            <a:normAutofit/>
          </a:bodyPr>
          <a:lstStyle/>
          <a:p>
            <a:pPr algn="ctr"/>
            <a:r>
              <a:rPr lang="pl-PL" sz="1200" b="1" dirty="0"/>
              <a:t>Wielkopolski Kurator Oświaty powołał Zespół ds. Przyjaznej Edukacji</a:t>
            </a:r>
            <a:endParaRPr lang="pl-PL" sz="1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Wielkopolski Kurator Oświaty powołał Zespół ds. Przyjaznej Edukacji</a:t>
            </a:r>
          </a:p>
          <a:p>
            <a:r>
              <a:rPr lang="pl-PL" dirty="0"/>
              <a:t>Wielkopolski Kurator Oświaty, dr Igor Bykowski 20 maja 2024 r. </a:t>
            </a:r>
            <a:r>
              <a:rPr lang="pl-PL" b="1" dirty="0"/>
              <a:t>powołał „Zespół ds. Przyjaznej Edukacji przy Wielkopolskim Kuratorze Oświaty”.</a:t>
            </a:r>
            <a:endParaRPr lang="pl-PL" dirty="0"/>
          </a:p>
          <a:p>
            <a:r>
              <a:rPr lang="pl-PL" dirty="0"/>
              <a:t>Celem zespołu jest podjęcie działań inspirujących i wspierających poprawę przestrzegania przepisów prawa w </a:t>
            </a:r>
            <a:r>
              <a:rPr lang="pl-PL" dirty="0" smtClean="0"/>
              <a:t>szkołach (ocenianie uczniów </a:t>
            </a:r>
            <a:r>
              <a:rPr lang="pl-PL" smtClean="0"/>
              <a:t>w statutach), </a:t>
            </a:r>
            <a:r>
              <a:rPr lang="pl-PL" dirty="0"/>
              <a:t>przedszkolach, placówkach na </a:t>
            </a:r>
            <a:r>
              <a:rPr lang="pl-PL" dirty="0" smtClean="0"/>
              <a:t>terenie województwa </a:t>
            </a:r>
            <a:r>
              <a:rPr lang="pl-PL" dirty="0"/>
              <a:t>wielkopolskiego</a:t>
            </a:r>
            <a:r>
              <a:rPr lang="pl-PL" dirty="0" smtClean="0"/>
              <a:t>. </a:t>
            </a:r>
          </a:p>
          <a:p>
            <a:r>
              <a:rPr lang="pl-PL" dirty="0">
                <a:hlinkClick r:id="rId2"/>
              </a:rPr>
              <a:t>https://ko.poznan.pl/aktualnosci_kurator/2024/05/wielkopolski-kurator-oswiaty-powolal-zespol-ds-przyjaznej-edukacji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78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Trzy etapy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Trzy etapy regulacji prawnej oceniania uczniów i słuchaczy:</a:t>
            </a:r>
          </a:p>
          <a:p>
            <a:r>
              <a:rPr lang="pl-PL" dirty="0"/>
              <a:t>1) Ustawy – ustawa z 7 września 1991 r. o systemie oświaty i ustawa z 14 grudnia 2016 r. – Prawo oświatowe.</a:t>
            </a:r>
          </a:p>
          <a:p>
            <a:r>
              <a:rPr lang="pl-PL" dirty="0"/>
              <a:t>2) Przepisy wykonawcze – rozporządzenia w zakresie oceniania wydane przez MEN i </a:t>
            </a:r>
            <a:r>
              <a:rPr lang="pl-PL" dirty="0" err="1"/>
              <a:t>MKiDN</a:t>
            </a:r>
            <a:r>
              <a:rPr lang="pl-PL" dirty="0"/>
              <a:t>.</a:t>
            </a:r>
          </a:p>
          <a:p>
            <a:r>
              <a:rPr lang="pl-PL" dirty="0"/>
              <a:t>3) Szkoła - przepisy wewnątrzszkolne – statut szkoły.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45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I. etap regulacji prawnej oceniania uczniów i słuchaczy – opis oceniania - ustawy:</a:t>
            </a:r>
          </a:p>
          <a:p>
            <a:pPr marL="0" indent="0">
              <a:buNone/>
            </a:pPr>
            <a:r>
              <a:rPr lang="pl-PL" dirty="0"/>
              <a:t>- ustawa z 7 września 1991 r. o systemie oświaty (Dz. U. z 2022 r. poz. 2230 ze zm.) – rozdz. 3a „Ocenianie, klasyfikowanie i promowanie uczniów w szkołach publicznych” art. 44a – art. 44zra (52 artykuły)</a:t>
            </a:r>
          </a:p>
          <a:p>
            <a:r>
              <a:rPr lang="pl-PL" dirty="0"/>
              <a:t>18 artykułów – szkoły ogólnodostępne dla dzieci i młodzieży,</a:t>
            </a:r>
          </a:p>
          <a:p>
            <a:r>
              <a:rPr lang="pl-PL" dirty="0"/>
              <a:t>15 artykułów – szkoły dla słuchaczy,</a:t>
            </a:r>
          </a:p>
          <a:p>
            <a:r>
              <a:rPr lang="pl-PL" dirty="0"/>
              <a:t>19 artykułów – szkoły artystyczne,</a:t>
            </a:r>
          </a:p>
          <a:p>
            <a:pPr marL="0" indent="0">
              <a:buNone/>
            </a:pPr>
            <a:r>
              <a:rPr lang="pl-PL" dirty="0"/>
              <a:t>- ustawa z 14 grudnia 2016 r. – Prawo oświatowe (Dz. U. z </a:t>
            </a:r>
            <a:r>
              <a:rPr lang="pl-PL" sz="2800" dirty="0"/>
              <a:t>2023 r. poz. 900 ze zm.</a:t>
            </a:r>
            <a:r>
              <a:rPr lang="pl-PL" dirty="0"/>
              <a:t>) – art. 98 – art. 99 (dot. zapisów statutowych).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76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Bef>
                <a:spcPts val="376"/>
              </a:spcBef>
              <a:buNone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Ocenianie, klasyfikowanie i promowanie uczniów w szkołach publicznych (rozdz. 3a ustawy o systemie oświaty)  - STATUT SZKOŁY - </a:t>
            </a:r>
            <a:r>
              <a:rPr lang="pl-PL" sz="2800" dirty="0"/>
              <a:t>Szczegółowe warunki i sposób oceniania wewnątrzszkolnego </a:t>
            </a:r>
            <a:r>
              <a:rPr lang="pl-PL" sz="2800" u="sng" dirty="0"/>
              <a:t>uczniów</a:t>
            </a:r>
            <a:r>
              <a:rPr lang="pl-PL" sz="2800" dirty="0"/>
              <a:t>:</a:t>
            </a:r>
          </a:p>
          <a:p>
            <a:pPr marL="0" indent="0" algn="just">
              <a:lnSpc>
                <a:spcPct val="107000"/>
              </a:lnSpc>
              <a:spcBef>
                <a:spcPts val="376"/>
              </a:spcBef>
              <a:buNone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Tematyka oceniania uczniów została opisane na różnych poziomach zarządzania w oświacie.</a:t>
            </a:r>
          </a:p>
          <a:p>
            <a:pPr marL="88900" indent="0" algn="just">
              <a:lnSpc>
                <a:spcPct val="107000"/>
              </a:lnSpc>
              <a:spcBef>
                <a:spcPts val="376"/>
              </a:spcBef>
              <a:buNone/>
            </a:pPr>
            <a:r>
              <a:rPr lang="pl-PL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Ustawa określa:</a:t>
            </a:r>
          </a:p>
          <a:p>
            <a:pPr algn="just">
              <a:lnSpc>
                <a:spcPct val="107000"/>
              </a:lnSpc>
              <a:spcBef>
                <a:spcPts val="376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zasady oceniania, klasyfikowania i promowania uczniów, </a:t>
            </a:r>
          </a:p>
          <a:p>
            <a:pPr algn="just">
              <a:lnSpc>
                <a:spcPct val="107000"/>
              </a:lnSpc>
              <a:spcBef>
                <a:spcPts val="376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wskazuje które sprawy określą ministrowie (</a:t>
            </a:r>
            <a:r>
              <a:rPr lang="pl-PL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MKiDN</a:t>
            </a: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algn="just">
              <a:lnSpc>
                <a:spcPct val="107000"/>
              </a:lnSpc>
              <a:spcBef>
                <a:spcPts val="376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a które mają zostać do uregulowania w szkole, </a:t>
            </a:r>
          </a:p>
          <a:p>
            <a:pPr marL="0" indent="0" algn="just">
              <a:lnSpc>
                <a:spcPct val="107000"/>
              </a:lnSpc>
              <a:spcBef>
                <a:spcPts val="376"/>
              </a:spcBef>
              <a:buNone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- które czynności w zakresie oceniania realizuje: </a:t>
            </a:r>
          </a:p>
          <a:p>
            <a:pPr algn="just">
              <a:lnSpc>
                <a:spcPct val="107000"/>
              </a:lnSpc>
              <a:spcBef>
                <a:spcPts val="376"/>
              </a:spcBef>
              <a:buFont typeface="Wingdings" panose="05000000000000000000" pitchFamily="2" charset="2"/>
              <a:buChar char="ü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nauczyciel, </a:t>
            </a:r>
          </a:p>
          <a:p>
            <a:pPr algn="just">
              <a:lnSpc>
                <a:spcPct val="107000"/>
              </a:lnSpc>
              <a:spcBef>
                <a:spcPts val="376"/>
              </a:spcBef>
              <a:buFont typeface="Wingdings" panose="05000000000000000000" pitchFamily="2" charset="2"/>
              <a:buChar char="ü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dyrektor oraz </a:t>
            </a:r>
          </a:p>
          <a:p>
            <a:pPr algn="just">
              <a:lnSpc>
                <a:spcPct val="107000"/>
              </a:lnSpc>
              <a:spcBef>
                <a:spcPts val="376"/>
              </a:spcBef>
              <a:buFont typeface="Wingdings" panose="05000000000000000000" pitchFamily="2" charset="2"/>
              <a:buChar char="ü"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rada pedagogiczna (jej ustawowym przewodniczącym jest dyrektor szkoły).</a:t>
            </a:r>
          </a:p>
          <a:p>
            <a:pPr marL="88900" indent="0" algn="just">
              <a:lnSpc>
                <a:spcPct val="107000"/>
              </a:lnSpc>
              <a:spcBef>
                <a:spcPts val="376"/>
              </a:spcBef>
              <a:buNone/>
            </a:pPr>
            <a:r>
              <a:rPr lang="pl-PL" sz="2800" dirty="0">
                <a:ea typeface="Calibri" panose="020F0502020204030204" pitchFamily="34" charset="0"/>
                <a:cs typeface="Times New Roman" panose="02020603050405020304" pitchFamily="18" charset="0"/>
              </a:rPr>
              <a:t>Dla dyrektora szkoły najważniejszym zapisem pozostaje to, że szczegółowe warunki i sposób oceniania wewnątrzszkolnego określa statut szkoły. 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98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264" y="1055802"/>
            <a:ext cx="9713536" cy="634886"/>
          </a:xfrm>
        </p:spPr>
        <p:txBody>
          <a:bodyPr>
            <a:normAutofit fontScale="90000"/>
          </a:bodyPr>
          <a:lstStyle/>
          <a:p>
            <a:r>
              <a:rPr lang="pl-PL" dirty="0"/>
              <a:t>I. etap regulacji prawnej oceniania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/>
              <a:t>Zakres regulacji ustawowej w sprawie oceniania uczniów i słuchaczy </a:t>
            </a:r>
            <a:r>
              <a:rPr lang="pl-PL" sz="2800" u="sng" dirty="0"/>
              <a:t>w szkołach ogólnodostępnych</a:t>
            </a:r>
            <a:r>
              <a:rPr lang="pl-PL" sz="2800" dirty="0"/>
              <a:t>:</a:t>
            </a:r>
          </a:p>
          <a:p>
            <a:pPr marL="0" indent="0">
              <a:buNone/>
            </a:pPr>
            <a:r>
              <a:rPr lang="pl-PL" sz="2800" dirty="0"/>
              <a:t>- ustawa z 7 września 1991 r. o systemie oświaty (Dz. U. z 2022 r. poz. 2230 ze zm.) – rozdz. 3a „Ocenianie, klasyfikowanie i promowanie uczniów w szkołach publicznych” art. 44a – art. 44zra</a:t>
            </a:r>
          </a:p>
          <a:p>
            <a:pPr marL="0" indent="0">
              <a:buNone/>
            </a:pPr>
            <a:r>
              <a:rPr lang="pl-PL" sz="2800" dirty="0"/>
              <a:t>Ocenianiu uczniów w szkole dla dzieci i młodzieży podlegają:</a:t>
            </a:r>
          </a:p>
          <a:p>
            <a:r>
              <a:rPr lang="pl-PL" sz="2800" dirty="0"/>
              <a:t>1) osiągnięcia edukacyjne ucznia,</a:t>
            </a:r>
          </a:p>
          <a:p>
            <a:r>
              <a:rPr lang="pl-PL" sz="2800" dirty="0"/>
              <a:t>2) zachowanie ucznia.</a:t>
            </a:r>
          </a:p>
          <a:p>
            <a:pPr marL="0" indent="0">
              <a:buNone/>
            </a:pPr>
            <a:r>
              <a:rPr lang="pl-PL" sz="2800" dirty="0"/>
              <a:t>Ocenianiu słuchaczy w szkole dla dorosłych, branżowej szkole II stopnia i szkole policealnej podlegają tylko osiągnięcia edukacyjne.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5DFD0-B1DB-4FBF-A752-4A50521CC33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167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1773</Words>
  <Application>Microsoft Office PowerPoint</Application>
  <PresentationFormat>Panoramiczny</PresentationFormat>
  <Paragraphs>157</Paragraphs>
  <Slides>23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- Prawne aspekty oceniania uczniów w literaturze. </vt:lpstr>
      <vt:lpstr>Literatura</vt:lpstr>
      <vt:lpstr>Literatura</vt:lpstr>
      <vt:lpstr>Wielkopolski Kurator Oświaty powołał Zespół ds. Przyjaznej Edukacji</vt:lpstr>
      <vt:lpstr>Trzy etapy regulacji prawnej oceniania</vt:lpstr>
      <vt:lpstr>I. etap regulacji prawnej oceniania</vt:lpstr>
      <vt:lpstr>I. etap regulacji prawnej oceniania</vt:lpstr>
      <vt:lpstr>I. etap regulacji prawnej oceniania</vt:lpstr>
      <vt:lpstr>II. etap regulacji prawnej oceniania</vt:lpstr>
      <vt:lpstr>II. etap regulacji prawnej oceniania</vt:lpstr>
      <vt:lpstr>II. etap regulacji prawnej oceniania</vt:lpstr>
      <vt:lpstr>II. etap regulacji prawnej oceniania</vt:lpstr>
      <vt:lpstr>II. etap regulacji prawnej oceniania</vt:lpstr>
      <vt:lpstr>III. etap regulacji prawnej oceniania</vt:lpstr>
      <vt:lpstr>III. etap regulacji prawnej oceniania</vt:lpstr>
      <vt:lpstr>III. etap regulacji prawnej oceniania</vt:lpstr>
      <vt:lpstr>III. etap regulacji prawnej oceniania</vt:lpstr>
      <vt:lpstr>III. etap regulacji prawnej oceniania</vt:lpstr>
      <vt:lpstr>III. etap regulacji prawnej oceniania</vt:lpstr>
      <vt:lpstr>III. etap regulacji prawnej oceniania</vt:lpstr>
      <vt:lpstr>III. etap regulacji prawnej oceniania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Łukaszewski</dc:creator>
  <cp:lastModifiedBy>Leszek Zaleśny</cp:lastModifiedBy>
  <cp:revision>71</cp:revision>
  <dcterms:created xsi:type="dcterms:W3CDTF">2021-10-14T15:02:20Z</dcterms:created>
  <dcterms:modified xsi:type="dcterms:W3CDTF">2024-05-21T13:00:00Z</dcterms:modified>
</cp:coreProperties>
</file>